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60" r:id="rId5"/>
    <p:sldId id="261" r:id="rId6"/>
    <p:sldId id="268" r:id="rId7"/>
    <p:sldId id="262" r:id="rId8"/>
    <p:sldId id="263" r:id="rId9"/>
    <p:sldId id="280" r:id="rId10"/>
    <p:sldId id="264" r:id="rId11"/>
    <p:sldId id="265" r:id="rId12"/>
    <p:sldId id="266" r:id="rId13"/>
    <p:sldId id="281" r:id="rId14"/>
    <p:sldId id="270" r:id="rId16"/>
    <p:sldId id="273" r:id="rId17"/>
    <p:sldId id="274" r:id="rId18"/>
    <p:sldId id="275" r:id="rId19"/>
    <p:sldId id="272" r:id="rId20"/>
    <p:sldId id="276" r:id="rId21"/>
    <p:sldId id="277" r:id="rId22"/>
    <p:sldId id="278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动机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: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Previous works  have found that feature maps remain highly similar across all blocks throughout the entire denoising process, indicating the potential effectiveness of caching and reusing across steps.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因此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: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is feasible to use the cached cross-attention feature map from early denoising steps, generated at a low resolution with our mixed-resolution denoising, for the later denoising phase, as the low-frequency information is determined early on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A major role of cross-attention is to introduce text guidance into the generation process. This is often achieved through classifier-free guidance (CFG)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prompt interpolation</a:t>
            </a:r>
            <a:r>
              <a:rPr lang="zh-CN" altLang="en-US"/>
              <a:t>主要用在长视频生成中。</a:t>
            </a:r>
            <a:r>
              <a:rPr lang="en-US" altLang="zh-CN"/>
              <a:t>The subtle changes between frames are difficult to capture accurately with textual descriptions.</a:t>
            </a:r>
            <a:r>
              <a:rPr lang="zh-CN" altLang="en-US"/>
              <a:t>（尤其是在</a:t>
            </a:r>
            <a:r>
              <a:rPr lang="en-US" altLang="zh-CN"/>
              <a:t>attribute transition</a:t>
            </a:r>
            <a:r>
              <a:rPr lang="zh-CN" altLang="en-US"/>
              <a:t>中）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18.png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Relationship Id="rId3" Type="http://schemas.openxmlformats.org/officeDocument/2006/relationships/image" Target="../media/image19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9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9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9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0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3" Type="http://schemas.openxmlformats.org/officeDocument/2006/relationships/image" Target="../media/image37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41.png"/><Relationship Id="rId1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9.png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13.pn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>
                <a:latin typeface="黑体" panose="02010609060101010101" charset="-122"/>
                <a:ea typeface="黑体" panose="02010609060101010101" charset="-122"/>
              </a:rPr>
              <a:t>视频生成相关论文汇报</a:t>
            </a:r>
            <a:endParaRPr lang="zh-CN" altLang="zh-CN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张志冰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2025.11.15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Case Study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1504295" cy="5367655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Visualization: How Low-Resolution Denoising Contributes to Boosted Final Performance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670"/>
            <a:ext cx="9342120" cy="4716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2590" y="2695575"/>
            <a:ext cx="2899410" cy="15684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reduced generation resolution in early denoising steps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contributes to improved low-frequency components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, thereby enhancing final generation quality;</a:t>
            </a:r>
            <a:endParaRPr lang="en-US" altLang="zh-CN" sz="160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15805" y="4947920"/>
            <a:ext cx="2496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Clip Score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s: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低分辨率的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步数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Evaluation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Mixed-Resolution Denoising: Evaluation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60" y="2007870"/>
            <a:ext cx="5018405" cy="4121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3755" y="2322195"/>
            <a:ext cx="5337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Model: Stable Diffusion (SD) V1.5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test set: evaluate text-to-image generation performance on the MS-COCO 2014 validation dataset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755" y="3562350"/>
            <a:ext cx="468376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total denoising  steps </a:t>
            </a:r>
            <a:r>
              <a:rPr lang="en-US" altLang="zh-CN" sz="1600" i="1">
                <a:solidFill>
                  <a:srgbClr val="000000"/>
                </a:solidFill>
                <a:latin typeface="Times New Roman" panose="02020603050405020304" charset="0"/>
                <a:ea typeface="CMMI10"/>
                <a:cs typeface="Times New Roman" panose="02020603050405020304" charset="0"/>
              </a:rPr>
              <a:t>T = {8, 10, 12, 14, 16, 18, 20} </a:t>
            </a:r>
            <a:endParaRPr lang="en-US" altLang="zh-CN" sz="160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55520" y="3899535"/>
            <a:ext cx="30683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solidFill>
                  <a:srgbClr val="000000"/>
                </a:solidFill>
                <a:latin typeface="Times New Roman" panose="02020603050405020304" charset="0"/>
                <a:ea typeface="CMMI10"/>
                <a:cs typeface="Times New Roman" panose="02020603050405020304" charset="0"/>
              </a:rPr>
              <a:t>s = {0.1, 0.2, 0.3, 0.4, 0.5, 0.6}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.</a:t>
            </a:r>
            <a:endParaRPr lang="en-US" altLang="zh-CN" sz="160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5495" y="47091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FID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lower is better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FLOPs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lower is better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69245" y="5096510"/>
            <a:ext cx="1722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后面的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比较小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902970"/>
            <a:ext cx="5509260" cy="4183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6731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The Hybrid Module 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Caching Strategy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89865" y="570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DeepCache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5153025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695" y="5152708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Cache the cross attention layers at a specific denoising step and reuse them in all subsequent steps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" y="5708015"/>
            <a:ext cx="4693920" cy="800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55" y="454025"/>
            <a:ext cx="4792980" cy="1630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55" y="2384425"/>
            <a:ext cx="5577205" cy="40424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0520" y="6337300"/>
            <a:ext cx="100818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  <a:sym typeface="+mn-ea"/>
              </a:rPr>
              <a:t>Considering that CFG may be redundant in the later  stages of inference, as the layout has already been organized  in the early stages,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  <a:sym typeface="+mn-ea"/>
              </a:rPr>
              <a:t>we abandon CFG after a certain  step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charset="0"/>
                <a:ea typeface="CMMI10"/>
                <a:cs typeface="Times New Roman" panose="02020603050405020304" charset="0"/>
                <a:sym typeface="+mn-ea"/>
              </a:rPr>
              <a:t>m</a:t>
            </a:r>
            <a:endParaRPr lang="en-US" altLang="zh-CN" sz="1600" b="1" i="1">
              <a:solidFill>
                <a:srgbClr val="000000"/>
              </a:solidFill>
              <a:latin typeface="Times New Roman" panose="02020603050405020304" charset="0"/>
              <a:ea typeface="CMMI10"/>
              <a:cs typeface="Times New Roman" panose="02020603050405020304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PostDiff: Combine All Techniques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4515" y="1755140"/>
            <a:ext cx="4026535" cy="33718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Evaluation on SOTA Diffusion Models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56485"/>
            <a:ext cx="6220460" cy="3497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54775" y="1755140"/>
            <a:ext cx="573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Benchmark with Other Training-Free Compression Methods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5071"/>
          <a:stretch>
            <a:fillRect/>
          </a:stretch>
        </p:blipFill>
        <p:spPr>
          <a:xfrm>
            <a:off x="7081520" y="2564765"/>
            <a:ext cx="4595495" cy="2527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370" y="0"/>
            <a:ext cx="7449185" cy="24599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37395" y="866775"/>
            <a:ext cx="1720850" cy="241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t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charset="0"/>
                <a:ea typeface="Lucida Grande"/>
                <a:cs typeface="Times New Roman" panose="02020603050405020304" charset="0"/>
                <a:sym typeface="+mn-ea"/>
              </a:rPr>
              <a:t>ICCV 2025</a:t>
            </a:r>
            <a:endParaRPr lang="en-US" altLang="zh-CN" sz="2000">
              <a:solidFill>
                <a:srgbClr val="000000"/>
              </a:solidFill>
              <a:latin typeface="Times New Roman" panose="02020603050405020304" charset="0"/>
              <a:ea typeface="Lucida Grande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2865755"/>
            <a:ext cx="5081270" cy="3746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8790" y="2323465"/>
            <a:ext cx="4064000" cy="454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问题：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Attribute transition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5697220" y="2865755"/>
            <a:ext cx="5946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难点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Attribute transitions typically involve a </a:t>
            </a:r>
            <a:r>
              <a:rPr lang="en-US" altLang="zh-CN" u="sng">
                <a:latin typeface="Times New Roman" panose="02020603050405020304" charset="0"/>
                <a:cs typeface="Times New Roman" panose="02020603050405020304" charset="0"/>
              </a:rPr>
              <a:t>more gradual process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that unfolds over several frames.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7220" y="3741420"/>
            <a:ext cx="5873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这篇文章的目的</a:t>
            </a:r>
            <a:r>
              <a:rPr lang="zh-CN" altLang="en-US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：</a:t>
            </a:r>
            <a:r>
              <a:rPr lang="en-US" altLang="zh-CN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In this work, we focus on extending the base model to generate </a:t>
            </a:r>
            <a:r>
              <a:rPr lang="en-US" altLang="zh-CN" u="sng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progressive attribute transitions</a:t>
            </a:r>
            <a:r>
              <a:rPr lang="en-US" altLang="zh-CN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 without additional training.</a:t>
            </a:r>
            <a:endParaRPr lang="en-US" altLang="zh-CN">
              <a:latin typeface="Times New Roman" panose="02020603050405020304" charset="0"/>
              <a:ea typeface="仿宋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7220" y="4827905"/>
            <a:ext cx="6142990" cy="1839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贡献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Propose a simple yet effective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approach for generating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仿宋" panose="02010609060101010101" charset="-122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videos with smooth and gradual attribute transitions.</a:t>
            </a:r>
            <a:endParaRPr lang="en-US" altLang="zh-CN">
              <a:latin typeface="Times New Roman" panose="02020603050405020304" charset="0"/>
              <a:ea typeface="仿宋" panose="02010609060101010101" charset="-122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Introduce a new </a:t>
            </a:r>
            <a:r>
              <a:rPr lang="en-US" altLang="zh-CN" u="sng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benchmark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designed to evaluate the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仿宋" panose="02010609060101010101" charset="-122"/>
              <a:cs typeface="Times New Roman" panose="0202060305040502030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u="sng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attribute transition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 in video generation, along with  </a:t>
            </a:r>
            <a:r>
              <a:rPr lang="en-US" altLang="zh-CN" u="sng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two novel metrics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 to quantitatively evaluate the </a:t>
            </a:r>
            <a:r>
              <a:rPr lang="en-US" altLang="zh-CN" u="sng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smoothness and fidelity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仿宋" panose="02010609060101010101" charset="-122"/>
                <a:cs typeface="Times New Roman" panose="02020603050405020304" charset="0"/>
              </a:rPr>
              <a:t> of attribute transitions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仿宋" panose="02010609060101010101" charset="-122"/>
              <a:cs typeface="Times New Roman" panose="02020603050405020304" charset="0"/>
            </a:endParaRPr>
          </a:p>
          <a:p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仿宋" panose="02010609060101010101" charset="-122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64770"/>
            <a:ext cx="11240770" cy="705485"/>
          </a:xfrm>
        </p:spPr>
        <p:txBody>
          <a:bodyPr>
            <a:norm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方法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rcRect l="5214" r="4038"/>
          <a:stretch>
            <a:fillRect/>
          </a:stretch>
        </p:blipFill>
        <p:spPr>
          <a:xfrm>
            <a:off x="2981960" y="1163320"/>
            <a:ext cx="5409565" cy="4407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56625" y="1306195"/>
            <a:ext cx="34537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Using the crafted </a:t>
            </a:r>
            <a:r>
              <a:rPr lang="en-US" altLang="zh-CN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transitional direction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, we provide </a:t>
            </a:r>
            <a:r>
              <a:rPr lang="en-US" altLang="zh-CN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frame-wise guidance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to the video throughout the denoising process to obtain </a:t>
            </a:r>
            <a:r>
              <a:rPr lang="en-US" altLang="zh-CN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smooth transitions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of the desired attribute states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195" y="1887855"/>
            <a:ext cx="27476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lang="en-US" altLang="zh-CN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stabilize generation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, we propose </a:t>
            </a:r>
            <a:r>
              <a:rPr lang="en-US" altLang="zh-CN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neutral prompt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anchoring, which </a:t>
            </a:r>
            <a:r>
              <a:rPr lang="en-US" altLang="zh-CN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anchors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the generation to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altLang="zh-CN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neutral prompt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while applying the transitional direction.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210" y="3400425"/>
            <a:ext cx="3848100" cy="617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383" r="2983" b="4545"/>
          <a:stretch>
            <a:fillRect/>
          </a:stretch>
        </p:blipFill>
        <p:spPr>
          <a:xfrm>
            <a:off x="8425815" y="4688205"/>
            <a:ext cx="3706495" cy="480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" y="5507355"/>
            <a:ext cx="4457700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835" y="4196715"/>
            <a:ext cx="3800475" cy="4000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63515" y="5507355"/>
            <a:ext cx="2738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3. Overall Sampling Flow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910" y="5874385"/>
            <a:ext cx="5448300" cy="4953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162290" y="874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1. Transitional Direction Crafting</a:t>
            </a:r>
            <a:endParaRPr lang="en-US" altLang="zh-CN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775" y="13696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2. Neutral Prompt Anchoring</a:t>
            </a:r>
            <a:endParaRPr lang="en-US" altLang="zh-CN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219075"/>
            <a:ext cx="12192000" cy="705485"/>
          </a:xfrm>
        </p:spPr>
        <p:txBody>
          <a:bodyPr>
            <a:normAutofit fontScale="90000"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提出评估数据集</a:t>
            </a:r>
            <a:br>
              <a:rPr lang="zh-CN" altLang="en-US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</a:br>
            <a:r>
              <a:rPr lang="en-US" alt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Controlled-Attribute-Transition Benchmark (CAT-Bench)</a:t>
            </a:r>
            <a:br>
              <a:rPr lang="en-US" altLang="zh-CN" sz="27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br>
            <a:endParaRPr lang="en-US" altLang="zh-CN" sz="27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535" y="924560"/>
            <a:ext cx="1210310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Define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eight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attribute categories for transitions: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four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focused on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charset="0"/>
                <a:ea typeface="NimbusRomNo9L-ReguItal"/>
                <a:cs typeface="Times New Roman" panose="02020603050405020304" charset="0"/>
              </a:rPr>
              <a:t>human attributes</a:t>
            </a:r>
            <a:r>
              <a:rPr lang="en-US" altLang="zh-CN" sz="1600" i="1">
                <a:solidFill>
                  <a:srgbClr val="000000"/>
                </a:solidFill>
                <a:latin typeface="Times New Roman" panose="02020603050405020304" charset="0"/>
                <a:ea typeface="NimbusRomNo9L-ReguItal"/>
                <a:cs typeface="Times New Roman" panose="02020603050405020304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(age, beard, makeup, and hair),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two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on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charset="0"/>
                <a:ea typeface="NimbusRomNo9L-ReguItal"/>
                <a:cs typeface="Times New Roman" panose="02020603050405020304" charset="0"/>
              </a:rPr>
              <a:t>subject attributes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(color and material), and 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two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on </a:t>
            </a:r>
            <a:r>
              <a:rPr lang="en-US" altLang="zh-CN" sz="1600" b="1" i="1">
                <a:solidFill>
                  <a:srgbClr val="000000"/>
                </a:solidFill>
                <a:latin typeface="Times New Roman" panose="02020603050405020304" charset="0"/>
                <a:ea typeface="NimbusRomNo9L-ReguItal"/>
                <a:cs typeface="Times New Roman" panose="02020603050405020304" charset="0"/>
              </a:rPr>
              <a:t>background attributes</a:t>
            </a:r>
            <a:r>
              <a:rPr lang="en-US" altLang="zh-CN" sz="1600" i="1">
                <a:solidFill>
                  <a:srgbClr val="000000"/>
                </a:solidFill>
                <a:latin typeface="Times New Roman" panose="02020603050405020304" charset="0"/>
                <a:ea typeface="NimbusRomNo9L-ReguItal"/>
                <a:cs typeface="Times New Roman" panose="02020603050405020304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(light conditions and weather conditions).</a:t>
            </a:r>
            <a:endParaRPr lang="en-US" altLang="zh-CN" sz="160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5" y="1508125"/>
            <a:ext cx="8221980" cy="35433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4986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Evaluation Metrics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065" y="552513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Wholistic Transition Score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Frame-wise Transition Score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465" y="5349875"/>
            <a:ext cx="4198620" cy="746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505" y="6096635"/>
            <a:ext cx="5410200" cy="6477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" y="70"/>
            <a:ext cx="10969200" cy="705600"/>
          </a:xfrm>
        </p:spPr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Experimental Results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5" y="706120"/>
            <a:ext cx="12191365" cy="6151880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base video generation model: VideoCrafter2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Baselines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●"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single-prompt baselines(foundational T2V models)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AnimateDiff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ModelScope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Latte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VideoCrafter2</a:t>
            </a:r>
            <a:endParaRPr lang="en-US" altLang="zh-CN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●"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multi-prompt baselines:FreeBloom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GenL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Freenoise</a:t>
            </a:r>
            <a:r>
              <a:rPr lang="zh-C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VideoTetris</a:t>
            </a:r>
            <a:endParaRPr lang="en-US" altLang="zh-CN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Benchmarks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●"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CAT-Bench</a:t>
            </a:r>
            <a:endParaRPr lang="en-US" altLang="zh-CN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Quantitative Evaluation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●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CAT-Bench:Wholistic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Transition Score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3429000"/>
            <a:ext cx="8975725" cy="2919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35" y="635"/>
            <a:ext cx="11576685" cy="6249035"/>
          </a:xfrm>
        </p:spPr>
        <p:txBody>
          <a:bodyPr/>
          <a:p>
            <a:pPr marL="228600" lvl="0" indent="-228600">
              <a:buFont typeface="Arial" panose="020B0604020202020204" pitchFamily="34" charset="0"/>
              <a:buChar char="●"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Quantitative Evaluation</a:t>
            </a:r>
            <a:endParaRPr lang="en-US" altLang="zh-CN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85800" lvl="1" indent="-228600">
              <a:buFont typeface="Arial" panose="020B0604020202020204" pitchFamily="34" charset="0"/>
              <a:buChar char="●"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CAT-Bench: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Frame-wise Transition Score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2106"/>
          <a:stretch>
            <a:fillRect/>
          </a:stretch>
        </p:blipFill>
        <p:spPr>
          <a:xfrm>
            <a:off x="1389380" y="826770"/>
            <a:ext cx="9639300" cy="339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5173"/>
          <a:stretch>
            <a:fillRect/>
          </a:stretch>
        </p:blipFill>
        <p:spPr>
          <a:xfrm>
            <a:off x="591820" y="4285615"/>
            <a:ext cx="5135880" cy="2572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4286250"/>
            <a:ext cx="5549265" cy="2471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r="2791"/>
          <a:stretch>
            <a:fillRect/>
          </a:stretch>
        </p:blipFill>
        <p:spPr>
          <a:xfrm>
            <a:off x="1428750" y="70485"/>
            <a:ext cx="9112885" cy="6717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545" y="0"/>
            <a:ext cx="10839450" cy="5360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Ablation Study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Neutral Prompt                                              Full Prompt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2315845"/>
            <a:ext cx="4475480" cy="4168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35" y="2721610"/>
            <a:ext cx="5379085" cy="29502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34915" y="2582545"/>
            <a:ext cx="2835910" cy="705485"/>
          </a:xfrm>
        </p:spPr>
        <p:txBody>
          <a:bodyPr/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谢谢聆听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46990" y="0"/>
            <a:ext cx="8808720" cy="4611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05" y="4611370"/>
            <a:ext cx="3437890" cy="2040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922" t="4331"/>
          <a:stretch>
            <a:fillRect/>
          </a:stretch>
        </p:blipFill>
        <p:spPr>
          <a:xfrm>
            <a:off x="325755" y="4699000"/>
            <a:ext cx="3423285" cy="188531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984625" y="5382895"/>
            <a:ext cx="844550" cy="334645"/>
          </a:xfrm>
          <a:prstGeom prst="rightArrow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115" t="7295" r="10810"/>
          <a:stretch>
            <a:fillRect/>
          </a:stretch>
        </p:blipFill>
        <p:spPr>
          <a:xfrm>
            <a:off x="8576310" y="4699000"/>
            <a:ext cx="3477260" cy="18478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404985" cy="311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533" t="3903"/>
          <a:stretch>
            <a:fillRect/>
          </a:stretch>
        </p:blipFill>
        <p:spPr>
          <a:xfrm>
            <a:off x="543560" y="3111500"/>
            <a:ext cx="7579360" cy="207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r="8834"/>
          <a:stretch>
            <a:fillRect/>
          </a:stretch>
        </p:blipFill>
        <p:spPr>
          <a:xfrm>
            <a:off x="8050530" y="4648200"/>
            <a:ext cx="4050030" cy="2209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7110" y="1515745"/>
            <a:ext cx="7432040" cy="3641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0875" y="83890"/>
            <a:ext cx="10969200" cy="705600"/>
          </a:xfrm>
        </p:spPr>
        <p:txBody>
          <a:bodyPr/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图像生成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框架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875" y="83890"/>
            <a:ext cx="10969200" cy="705600"/>
          </a:xfrm>
        </p:spPr>
        <p:txBody>
          <a:bodyPr/>
          <a:p>
            <a:r>
              <a:rPr lang="zh-CN" altLang="en-US"/>
              <a:t>视频生成</a:t>
            </a:r>
            <a:r>
              <a:rPr lang="zh-CN" altLang="en-US"/>
              <a:t>框架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30365" y="1313815"/>
            <a:ext cx="538480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" y="3681730"/>
            <a:ext cx="6319520" cy="2391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" y="1233170"/>
            <a:ext cx="6520815" cy="22498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0460" y="879475"/>
            <a:ext cx="9910445" cy="2884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76800" y="4065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ICCV 2025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Motivation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Both the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iterative nature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model complexity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of diffusion models make them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computationally intensive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posing a significant challenge for deployment on resource-constrained platforms, where computational resources, memory, and power are limited.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Under a post-training setting, is it more effective to optimize for</a:t>
            </a:r>
            <a:r>
              <a:rPr lang="en-US" altLang="zh-CN" i="1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fewer denoising steps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or</a:t>
            </a:r>
            <a:endParaRPr lang="en-US" altLang="zh-CN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en-US" altLang="zh-CN" i="1" u="sng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reduce the per-step inference cost</a:t>
            </a:r>
            <a:r>
              <a:rPr lang="en-US" altLang="zh-CN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?</a:t>
            </a:r>
            <a:endParaRPr lang="en-US" altLang="zh-CN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This paper propose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PostDiff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: a training-free diffusion model compression framework designed to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enhance the per-step inference efficiency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of pre-trained diffusion models at both the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input level(mixed-resolution denoising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 and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module level(existing module caching techniques)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Method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Mixed-Resolution Denoising: Methodology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2101215"/>
            <a:ext cx="8013065" cy="437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3465" r="3218"/>
          <a:stretch>
            <a:fillRect/>
          </a:stretch>
        </p:blipFill>
        <p:spPr>
          <a:xfrm>
            <a:off x="8601075" y="2101215"/>
            <a:ext cx="3590925" cy="1303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l="15921" t="278"/>
          <a:stretch>
            <a:fillRect/>
          </a:stretch>
        </p:blipFill>
        <p:spPr>
          <a:xfrm>
            <a:off x="8828405" y="3404235"/>
            <a:ext cx="3363595" cy="455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27474"/>
          <a:stretch>
            <a:fillRect/>
          </a:stretch>
        </p:blipFill>
        <p:spPr>
          <a:xfrm>
            <a:off x="8682355" y="3860165"/>
            <a:ext cx="3429000" cy="3536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3579</Words>
  <Application>WPS 演示</Application>
  <PresentationFormat>宽屏</PresentationFormat>
  <Paragraphs>124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Wingdings</vt:lpstr>
      <vt:lpstr>Times New Roman</vt:lpstr>
      <vt:lpstr>NimbusRomNo9L-Regu</vt:lpstr>
      <vt:lpstr>Segoe Print</vt:lpstr>
      <vt:lpstr>微软雅黑</vt:lpstr>
      <vt:lpstr>Arial Unicode MS</vt:lpstr>
      <vt:lpstr>Calibri</vt:lpstr>
      <vt:lpstr>CMMI10</vt:lpstr>
      <vt:lpstr>黑体</vt:lpstr>
      <vt:lpstr>仿宋</vt:lpstr>
      <vt:lpstr>NimbusRomNo9L-Medi</vt:lpstr>
      <vt:lpstr>Lucida Grande</vt:lpstr>
      <vt:lpstr>华文楷体</vt:lpstr>
      <vt:lpstr>NimbusRomNo9L-ReguItal</vt:lpstr>
      <vt:lpstr>华康雅宋流叶体 W9</vt:lpstr>
      <vt:lpstr>三极光耀简体H10</vt:lpstr>
      <vt:lpstr>Lucida Casual Regular</vt:lpstr>
      <vt:lpstr>WPS</vt:lpstr>
      <vt:lpstr>PowerPoint 演示文稿</vt:lpstr>
      <vt:lpstr>PowerPoint 演示文稿</vt:lpstr>
      <vt:lpstr>PowerPoint 演示文稿</vt:lpstr>
      <vt:lpstr>PowerPoint 演示文稿</vt:lpstr>
      <vt:lpstr>图像生成框架</vt:lpstr>
      <vt:lpstr>视频生成框架</vt:lpstr>
      <vt:lpstr>PowerPoint 演示文稿</vt:lpstr>
      <vt:lpstr>Motivation</vt:lpstr>
      <vt:lpstr>Method</vt:lpstr>
      <vt:lpstr>Case Study</vt:lpstr>
      <vt:lpstr>Evaluation</vt:lpstr>
      <vt:lpstr>PowerPoint 演示文稿</vt:lpstr>
      <vt:lpstr>PowerPoint 演示文稿</vt:lpstr>
      <vt:lpstr>PowerPoint 演示文稿</vt:lpstr>
      <vt:lpstr>方法</vt:lpstr>
      <vt:lpstr>提出评估数据集 Controlled-Attribute-Transition Benchmark (CAT-Bench) </vt:lpstr>
      <vt:lpstr>Experimental Results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</cp:lastModifiedBy>
  <cp:revision>214</cp:revision>
  <dcterms:created xsi:type="dcterms:W3CDTF">2019-06-19T02:08:00Z</dcterms:created>
  <dcterms:modified xsi:type="dcterms:W3CDTF">2025-11-15T05:04:53Z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B090B60B38BC43C78E785ACEB9B23A15_11</vt:lpwstr>
  </property>
</Properties>
</file>